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1009" r:id="rId3"/>
    <p:sldId id="1020" r:id="rId4"/>
    <p:sldId id="1010" r:id="rId5"/>
    <p:sldId id="1021" r:id="rId6"/>
    <p:sldId id="1011" r:id="rId7"/>
    <p:sldId id="1012" r:id="rId8"/>
    <p:sldId id="1017" r:id="rId9"/>
    <p:sldId id="1022" r:id="rId10"/>
    <p:sldId id="1023" r:id="rId11"/>
    <p:sldId id="1025" r:id="rId12"/>
    <p:sldId id="1013" r:id="rId13"/>
    <p:sldId id="1019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6  Find your way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Wrap up &amp;—Let’s explore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Excuse me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nearby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4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42006" y="1332718"/>
            <a:ext cx="11485848" cy="261680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all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endParaRPr lang="en-US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Building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is on its left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right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I find Building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建筑物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see that big clock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963617"/>
            <a:ext cx="11485848" cy="1643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根据答语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nearby</a:t>
            </a:r>
            <a:r>
              <a:rPr lang="en-US" altLang="zh-CN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它在附近。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可知，问句应该是询问某个地方在哪里，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“Where can I find Building No</a:t>
            </a:r>
            <a:r>
              <a:rPr lang="en-US" altLang="zh-CN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我在哪里可以找到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号楼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？）</a:t>
            </a:r>
            <a:r>
              <a:rPr lang="en-US" altLang="zh-CN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符合语境，所以选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 </a:t>
            </a:r>
            <a:endParaRPr lang="zh-CN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041060" y="80111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sz="2400" dirty="0"/>
          </a:p>
        </p:txBody>
      </p:sp>
      <p:sp>
        <p:nvSpPr>
          <p:cNvPr id="8" name="矩形 7"/>
          <p:cNvSpPr/>
          <p:nvPr/>
        </p:nvSpPr>
        <p:spPr>
          <a:xfrm>
            <a:off x="7361540" y="79904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E</a:t>
            </a:r>
            <a:endParaRPr lang="zh-CN" altLang="en-US" sz="2400" dirty="0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5492411"/>
            <a:ext cx="11485848" cy="112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4000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根据答语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do.”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可知，问句应该是一个以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开头的一般疑问句，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 you see that big clock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你看到那个巨大的钟了吗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？）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符合语境，所以选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 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7403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367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7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7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7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7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7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7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7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42006" y="1532273"/>
            <a:ext cx="11485848" cy="2932341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7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all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endParaRPr lang="en-US" altLang="zh-CN" sz="27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7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Building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is on its left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7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sz="27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right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7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I find Building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建筑物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7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see that big clock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z="27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526564"/>
            <a:ext cx="11485848" cy="1255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前面提到了大钟，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“Building No</a:t>
            </a:r>
            <a:r>
              <a:rPr lang="en-US" altLang="zh-CN" sz="27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is on its left</a:t>
            </a:r>
            <a:r>
              <a:rPr lang="en-US" altLang="zh-CN" sz="27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号楼在它左边。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进一步说明了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号楼的位置，符合语境，所以选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7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103778" y="853112"/>
            <a:ext cx="415498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700" dirty="0">
                <a:cs typeface="Times New Roman" panose="02020603050405020304" pitchFamily="18" charset="0"/>
              </a:rPr>
              <a:t>B</a:t>
            </a:r>
            <a:endParaRPr lang="zh-CN" altLang="en-US" sz="2700" dirty="0"/>
          </a:p>
        </p:txBody>
      </p:sp>
    </p:spTree>
    <p:extLst>
      <p:ext uri="{BB962C8B-B14F-4D97-AF65-F5344CB8AC3E}">
        <p14:creationId xmlns:p14="http://schemas.microsoft.com/office/powerpoint/2010/main" val="721435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的介绍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把图片序号填到手绘地图的相应位置。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name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live in a small village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村庄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village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supermarket is on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bus stop is on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left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straight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see a house on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left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turn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left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straight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see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Then,turn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left and go straight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park is on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left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like our village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53498"/>
            <a:ext cx="8020852" cy="73128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0979" y="1602166"/>
            <a:ext cx="3542059" cy="48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006143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C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D            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qtf355m.jpg" descr="id:214749697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02918" y="836712"/>
            <a:ext cx="5616624" cy="3190622"/>
          </a:xfrm>
          <a:prstGeom prst="rect">
            <a:avLst/>
          </a:prstGeom>
        </p:spPr>
      </p:pic>
      <p:pic>
        <p:nvPicPr>
          <p:cNvPr id="4" name="qtf356.jpg" descr="id:214749698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55157" y="4653457"/>
            <a:ext cx="1944571" cy="935783"/>
          </a:xfrm>
          <a:prstGeom prst="rect">
            <a:avLst/>
          </a:prstGeom>
        </p:spPr>
      </p:pic>
      <p:pic>
        <p:nvPicPr>
          <p:cNvPr id="5" name="qtf357.jpg" descr="id:214749698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223535" y="4473608"/>
            <a:ext cx="1215487" cy="1127524"/>
          </a:xfrm>
          <a:prstGeom prst="rect">
            <a:avLst/>
          </a:prstGeom>
        </p:spPr>
      </p:pic>
      <p:pic>
        <p:nvPicPr>
          <p:cNvPr id="6" name="qtf358.jpg" descr="id:2147496995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871070" y="4735468"/>
            <a:ext cx="1725164" cy="883706"/>
          </a:xfrm>
          <a:prstGeom prst="rect">
            <a:avLst/>
          </a:prstGeom>
        </p:spPr>
      </p:pic>
      <p:pic>
        <p:nvPicPr>
          <p:cNvPr id="7" name="qtf359.jpg" descr="id:2147497002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7174171" y="4442381"/>
            <a:ext cx="1585331" cy="1127524"/>
          </a:xfrm>
          <a:prstGeom prst="rect">
            <a:avLst/>
          </a:prstGeom>
        </p:spPr>
      </p:pic>
      <p:pic>
        <p:nvPicPr>
          <p:cNvPr id="8" name="qtf360.jpg" descr="id:2147497009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9551590" y="4456444"/>
            <a:ext cx="2216065" cy="1127524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328781" y="575462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527771" y="575916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5525423" y="576350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7451054" y="576966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9459125" y="5619174"/>
            <a:ext cx="42351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E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4965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69845"/>
            <a:ext cx="8519517" cy="61536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/>
          <a:srcRect r="85987"/>
          <a:stretch/>
        </p:blipFill>
        <p:spPr>
          <a:xfrm>
            <a:off x="622598" y="1988840"/>
            <a:ext cx="1584176" cy="1709081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69938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/>
          <a:srcRect l="15287" r="67516"/>
          <a:stretch/>
        </p:blipFill>
        <p:spPr>
          <a:xfrm>
            <a:off x="3430910" y="1988840"/>
            <a:ext cx="1944216" cy="1709081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5567718" y="2052847"/>
            <a:ext cx="623840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61950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 can I read some books</a:t>
            </a:r>
            <a:r>
              <a:rPr lang="zh-CN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61950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M</a:t>
            </a:r>
            <a:r>
              <a:rPr lang="zh-CN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the place</a:t>
            </a:r>
            <a:r>
              <a:rPr lang="en-US" altLang="zh-CN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 library</a:t>
            </a:r>
            <a:r>
              <a:rPr lang="en-US" altLang="zh-CN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567718" y="3413899"/>
            <a:ext cx="6552728" cy="1949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1">
              <a:lnSpc>
                <a:spcPct val="150000"/>
              </a:lnSpc>
              <a:spcAft>
                <a:spcPts val="0"/>
              </a:spcAft>
              <a:tabLst>
                <a:tab pos="361950" algn="l"/>
              </a:tabLst>
            </a:pPr>
            <a:r>
              <a:rPr lang="en-US" altLang="zh-CN" dirty="0">
                <a:solidFill>
                  <a:srgbClr val="ED0268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ED0268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68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68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68"/>
                </a:solidFill>
                <a:cs typeface="Times New Roman" panose="02020603050405020304" pitchFamily="18" charset="0"/>
              </a:rPr>
              <a:t> How can I get to the cinema</a:t>
            </a:r>
            <a:r>
              <a:rPr lang="zh-CN" altLang="zh-CN" dirty="0">
                <a:solidFill>
                  <a:srgbClr val="ED0268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eaLnBrk="1">
              <a:lnSpc>
                <a:spcPct val="150000"/>
              </a:lnSpc>
              <a:spcAft>
                <a:spcPts val="0"/>
              </a:spcAft>
              <a:tabLst>
                <a:tab pos="361950" algn="l"/>
              </a:tabLst>
            </a:pPr>
            <a:r>
              <a:rPr lang="en-US" altLang="zh-CN" dirty="0" smtClean="0">
                <a:solidFill>
                  <a:srgbClr val="ED0268"/>
                </a:solidFill>
                <a:cs typeface="Times New Roman" panose="02020603050405020304" pitchFamily="18" charset="0"/>
              </a:rPr>
              <a:t>	M</a:t>
            </a:r>
            <a:r>
              <a:rPr lang="zh-CN" altLang="zh-CN" dirty="0">
                <a:solidFill>
                  <a:srgbClr val="ED0268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68"/>
                </a:solidFill>
                <a:cs typeface="Times New Roman" panose="02020603050405020304" pitchFamily="18" charset="0"/>
              </a:rPr>
              <a:t> Go straight on and turn right at </a:t>
            </a:r>
            <a:r>
              <a:rPr lang="en-US" altLang="zh-CN" dirty="0" smtClean="0">
                <a:solidFill>
                  <a:srgbClr val="ED0268"/>
                </a:solidFill>
                <a:cs typeface="Times New Roman" panose="02020603050405020304" pitchFamily="18" charset="0"/>
              </a:rPr>
              <a:t>	the hotel</a:t>
            </a:r>
            <a:r>
              <a:rPr lang="en-US" altLang="zh-CN" dirty="0">
                <a:solidFill>
                  <a:srgbClr val="ED0268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0" name="矩形 9"/>
          <p:cNvSpPr/>
          <p:nvPr/>
        </p:nvSpPr>
        <p:spPr>
          <a:xfrm>
            <a:off x="1333800" y="382511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4375548" y="381525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121" r="-637"/>
          <a:stretch/>
        </p:blipFill>
        <p:spPr>
          <a:xfrm>
            <a:off x="360854" y="975503"/>
            <a:ext cx="6094392" cy="1364603"/>
          </a:xfrm>
          <a:prstGeom prst="rect">
            <a:avLst/>
          </a:prstGeom>
        </p:spPr>
      </p:pic>
      <p:sp>
        <p:nvSpPr>
          <p:cNvPr id="5" name="内容占位符 2"/>
          <p:cNvSpPr>
            <a:spLocks noGrp="1"/>
          </p:cNvSpPr>
          <p:nvPr>
            <p:ph idx="1"/>
          </p:nvPr>
        </p:nvSpPr>
        <p:spPr>
          <a:xfrm>
            <a:off x="360854" y="2340106"/>
            <a:ext cx="6454432" cy="6165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</a:t>
            </a:r>
            <a:r>
              <a:rPr lang="en-US" altLang="zh-CN" sz="26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</a:t>
            </a:r>
            <a:r>
              <a:rPr lang="en-US" altLang="zh-CN" sz="26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2933822"/>
            <a:ext cx="7678568" cy="1212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361950" algn="l"/>
                <a:tab pos="5645150" algn="l"/>
                <a:tab pos="9861550" algn="l"/>
              </a:tabLst>
            </a:pPr>
            <a:r>
              <a:rPr lang="en-US" altLang="zh-CN" sz="2600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600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does the symbol ‘H’ mean</a:t>
            </a:r>
            <a:r>
              <a:rPr lang="zh-CN" altLang="zh-CN" sz="2600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361950" algn="l"/>
                <a:tab pos="5645150" algn="l"/>
                <a:tab pos="9861550" algn="l"/>
              </a:tabLst>
            </a:pPr>
            <a:r>
              <a:rPr lang="en-US" altLang="zh-CN" sz="2600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M</a:t>
            </a:r>
            <a:r>
              <a:rPr lang="zh-CN" altLang="zh-CN" sz="2600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symbol ‘H’ means hospital</a:t>
            </a:r>
            <a:r>
              <a:rPr lang="en-US" altLang="zh-CN" sz="2600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360854" y="3983834"/>
            <a:ext cx="11278968" cy="1212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40000"/>
              </a:lnSpc>
              <a:spcAft>
                <a:spcPts val="0"/>
              </a:spcAft>
              <a:tabLst>
                <a:tab pos="361950" algn="l"/>
                <a:tab pos="5645150" algn="l"/>
                <a:tab pos="9861550" algn="l"/>
              </a:tabLst>
            </a:pPr>
            <a:r>
              <a:rPr lang="en-US" altLang="zh-CN" sz="2600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600" b="1" dirty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600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want to buy some food</a:t>
            </a:r>
            <a:r>
              <a:rPr lang="en-US" altLang="zh-CN" sz="2600" b="1" dirty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there </a:t>
            </a:r>
            <a:r>
              <a:rPr lang="en-US" altLang="zh-CN" sz="2600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proper</a:t>
            </a:r>
            <a:r>
              <a:rPr lang="zh-CN" altLang="zh-CN" sz="2600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b="1" dirty="0">
                <a:solidFill>
                  <a:srgbClr val="ED0268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合适的</a:t>
            </a:r>
            <a:r>
              <a:rPr lang="zh-CN" altLang="zh-CN" sz="2600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place nearby</a:t>
            </a:r>
            <a:r>
              <a:rPr lang="zh-CN" altLang="zh-CN" sz="2600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lnSpc>
                <a:spcPct val="140000"/>
              </a:lnSpc>
              <a:spcAft>
                <a:spcPts val="0"/>
              </a:spcAft>
              <a:tabLst>
                <a:tab pos="361950" algn="l"/>
                <a:tab pos="5645150" algn="l"/>
                <a:tab pos="9861550" algn="l"/>
              </a:tabLst>
            </a:pPr>
            <a:r>
              <a:rPr lang="en-US" altLang="zh-CN" sz="2600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M</a:t>
            </a:r>
            <a:r>
              <a:rPr lang="zh-CN" altLang="zh-CN" sz="2600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buy food </a:t>
            </a:r>
            <a:r>
              <a:rPr lang="en-US" altLang="zh-CN" sz="2600" b="1" dirty="0" err="1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here,but</a:t>
            </a:r>
            <a:r>
              <a:rPr lang="en-US" altLang="zh-CN" sz="2600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can’t eat here</a:t>
            </a:r>
            <a:r>
              <a:rPr lang="en-US" altLang="zh-CN" sz="2600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3"/>
          <p:cNvSpPr txBox="1">
            <a:spLocks/>
          </p:cNvSpPr>
          <p:nvPr/>
        </p:nvSpPr>
        <p:spPr bwMode="auto">
          <a:xfrm>
            <a:off x="360854" y="5024672"/>
            <a:ext cx="8182624" cy="1212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40000"/>
              </a:lnSpc>
              <a:spcAft>
                <a:spcPts val="0"/>
              </a:spcAft>
              <a:tabLst>
                <a:tab pos="361950" algn="l"/>
                <a:tab pos="5645150" algn="l"/>
                <a:tab pos="9861550" algn="l"/>
              </a:tabLst>
            </a:pPr>
            <a:r>
              <a:rPr lang="en-US" altLang="zh-CN" sz="2600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600" b="1" dirty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600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does this symbol stand for</a:t>
            </a:r>
            <a:r>
              <a:rPr lang="zh-CN" altLang="zh-CN" sz="2600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lnSpc>
                <a:spcPct val="140000"/>
              </a:lnSpc>
              <a:spcAft>
                <a:spcPts val="0"/>
              </a:spcAft>
              <a:tabLst>
                <a:tab pos="361950" algn="l"/>
                <a:tab pos="5645150" algn="l"/>
                <a:tab pos="9861550" algn="l"/>
              </a:tabLst>
            </a:pPr>
            <a:r>
              <a:rPr lang="en-US" altLang="zh-CN" sz="2600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M</a:t>
            </a:r>
            <a:r>
              <a:rPr lang="zh-CN" altLang="zh-CN" sz="2600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symbol is a letter</a:t>
            </a:r>
            <a:r>
              <a:rPr lang="en-US" altLang="zh-CN" sz="2600" b="1" dirty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for the post office</a:t>
            </a:r>
            <a:r>
              <a:rPr lang="en-US" altLang="zh-CN" sz="2600" b="1" dirty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9" name="矩形 8"/>
          <p:cNvSpPr/>
          <p:nvPr/>
        </p:nvSpPr>
        <p:spPr>
          <a:xfrm>
            <a:off x="1180906" y="2461157"/>
            <a:ext cx="40748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T</a:t>
            </a:r>
            <a:endParaRPr lang="zh-CN" altLang="en-US" sz="2600" dirty="0"/>
          </a:p>
        </p:txBody>
      </p:sp>
      <p:sp>
        <p:nvSpPr>
          <p:cNvPr id="10" name="矩形 9"/>
          <p:cNvSpPr/>
          <p:nvPr/>
        </p:nvSpPr>
        <p:spPr>
          <a:xfrm>
            <a:off x="3251382" y="2460099"/>
            <a:ext cx="38824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F</a:t>
            </a:r>
            <a:endParaRPr lang="zh-CN" altLang="en-US" sz="2600" dirty="0"/>
          </a:p>
        </p:txBody>
      </p:sp>
      <p:sp>
        <p:nvSpPr>
          <p:cNvPr id="11" name="矩形 10"/>
          <p:cNvSpPr/>
          <p:nvPr/>
        </p:nvSpPr>
        <p:spPr>
          <a:xfrm>
            <a:off x="5204476" y="2443575"/>
            <a:ext cx="40748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T</a:t>
            </a:r>
            <a:endParaRPr lang="zh-CN" altLang="en-US" sz="2600" dirty="0"/>
          </a:p>
        </p:txBody>
      </p:sp>
    </p:spTree>
    <p:extLst>
      <p:ext uri="{BB962C8B-B14F-4D97-AF65-F5344CB8AC3E}">
        <p14:creationId xmlns:p14="http://schemas.microsoft.com/office/powerpoint/2010/main" val="233745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二、根据图片或提示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选词补全短语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cinema/library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left/right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qtf346.jpg" descr="id:214749689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804228" y="1425269"/>
            <a:ext cx="1840021" cy="1211643"/>
          </a:xfrm>
          <a:prstGeom prst="rect">
            <a:avLst/>
          </a:prstGeom>
        </p:spPr>
      </p:pic>
      <p:pic>
        <p:nvPicPr>
          <p:cNvPr id="5" name="qtf347.jpg" descr="id:214749689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959302" y="1425269"/>
            <a:ext cx="1211643" cy="1211643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441320" y="2786490"/>
            <a:ext cx="16417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cinema</a:t>
            </a:r>
            <a:r>
              <a:rPr lang="zh-CN" altLang="zh-CN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140198" y="2759856"/>
            <a:ext cx="6832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left</a:t>
            </a:r>
            <a:endParaRPr lang="zh-CN" altLang="en-US" dirty="0"/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337474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根据图片可知，这个地方是电影院（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cinema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4013942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 eaLnBrk="1">
              <a:spcAft>
                <a:spcPts val="0"/>
              </a:spcAft>
            </a:pPr>
            <a:r>
              <a:rPr lang="en-US" altLang="zh-CN" b="1" spc="-7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pc="-7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pc="-7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left</a:t>
            </a:r>
            <a:r>
              <a:rPr lang="zh-CN" altLang="zh-CN" b="1" spc="-7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是固定短语，意为</a:t>
            </a:r>
            <a:r>
              <a:rPr lang="en-US" altLang="zh-CN" b="1" spc="-7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pc="-7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向左转</a:t>
            </a:r>
            <a:r>
              <a:rPr lang="en-US" altLang="zh-CN" b="1" spc="-7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7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spc="-7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right </a:t>
            </a:r>
            <a:r>
              <a:rPr lang="zh-CN" altLang="zh-CN" b="1" spc="-7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则意为</a:t>
            </a:r>
            <a:r>
              <a:rPr lang="en-US" altLang="zh-CN" b="1" spc="-7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pc="-7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向右转</a:t>
            </a:r>
            <a:r>
              <a:rPr lang="en-US" altLang="zh-CN" b="1" spc="-7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7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pc="-70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l" eaLnBrk="1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为向左。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19609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careful/excuse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cross/step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road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qtf348.jpg" descr="id:214749690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027246" y="953266"/>
            <a:ext cx="1432332" cy="1242823"/>
          </a:xfrm>
          <a:prstGeom prst="rect">
            <a:avLst/>
          </a:prstGeom>
        </p:spPr>
      </p:pic>
      <p:pic>
        <p:nvPicPr>
          <p:cNvPr id="6" name="qtf350.jpg" descr="id:214749691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959302" y="953266"/>
            <a:ext cx="1618535" cy="1242823"/>
          </a:xfrm>
          <a:prstGeom prst="rect">
            <a:avLst/>
          </a:prstGeom>
        </p:spPr>
      </p:pic>
      <p:sp>
        <p:nvSpPr>
          <p:cNvPr id="7" name="内容占位符 3"/>
          <p:cNvSpPr>
            <a:spLocks noGrp="1"/>
          </p:cNvSpPr>
          <p:nvPr>
            <p:ph idx="1"/>
          </p:nvPr>
        </p:nvSpPr>
        <p:spPr>
          <a:xfrm>
            <a:off x="406574" y="2844162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careful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小心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excuse me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打扰一下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，不与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搭配。图片提醒人们小心，所以选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3"/>
          <p:cNvSpPr txBox="1">
            <a:spLocks/>
          </p:cNvSpPr>
          <p:nvPr/>
        </p:nvSpPr>
        <p:spPr bwMode="auto">
          <a:xfrm>
            <a:off x="397871" y="413142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cross the road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是固定短语，意为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过马路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 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70670" y="2307676"/>
            <a:ext cx="12538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careful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6005258" y="2173843"/>
            <a:ext cx="95404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cross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8870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  <p:bldP spid="2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45348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4975" algn="l"/>
                <a:tab pos="5310188" algn="l"/>
                <a:tab pos="8699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三、单项选择。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5310188" algn="l"/>
                <a:tab pos="8699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—Where can I buy vegetables and bread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—Go to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5310188" algn="l"/>
                <a:tab pos="8699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library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hospital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supermarket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5310188" algn="l"/>
                <a:tab pos="8699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—How do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—Go straight on and turn right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5310188" algn="l"/>
                <a:tab pos="8699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5310188" algn="l"/>
                <a:tab pos="8699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little boy can read books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library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5310188" algn="l"/>
                <a:tab pos="8699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own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town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underground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789" y="717762"/>
            <a:ext cx="6260976" cy="67673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19508" y="207860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73416" y="335526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28386" y="463193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2683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310188" algn="l"/>
                <a:tab pos="83423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be a teacher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—That’s a good dream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310188" algn="l"/>
                <a:tab pos="834231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310188" algn="l"/>
                <a:tab pos="83423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欲穷千里目，更上一层楼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means if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you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 to see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farther,you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a higher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310188" algn="l"/>
                <a:tab pos="834231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cross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left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6774" y="2221422"/>
            <a:ext cx="3528392" cy="54059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38622" y="944060"/>
            <a:ext cx="5341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 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49229" y="223030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169825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David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是一名来自澳大利亚的交换生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他正在探索新校园。从方框中选择合适的句子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Excuse </a:t>
            </a:r>
            <a:r>
              <a:rPr lang="en-US" altLang="zh-CN" sz="25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sz="25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teachers’ office on the left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5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5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5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 you very much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646" y="861398"/>
            <a:ext cx="3168352" cy="46161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630710" y="2285750"/>
            <a:ext cx="415498" cy="6117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5000"/>
              </a:lnSpc>
            </a:pPr>
            <a:r>
              <a:rPr lang="en-US" altLang="zh-CN" sz="2500" dirty="0"/>
              <a:t>C</a:t>
            </a:r>
            <a:endParaRPr lang="zh-CN" altLang="en-US" sz="2500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9732" y="2958648"/>
            <a:ext cx="11485848" cy="263059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5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all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endParaRPr lang="en-US" altLang="zh-CN" sz="25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5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Building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is on its left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5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right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eaLnBrk="1" hangingPunct="0">
              <a:lnSpc>
                <a:spcPct val="135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I find Building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建筑物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5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see that big clock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z="25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5588009"/>
            <a:ext cx="11485848" cy="1131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5000"/>
              </a:lnSpc>
              <a:spcAft>
                <a:spcPts val="0"/>
              </a:spcAft>
            </a:pP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问句是一个一般疑问句，需要用</a:t>
            </a: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“Yes”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“No”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回答，</a:t>
            </a: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 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</a:t>
            </a:r>
            <a:r>
              <a:rPr lang="en-US" altLang="zh-CN" sz="25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on the right</a:t>
            </a:r>
            <a:r>
              <a:rPr lang="en-US" altLang="zh-CN" sz="25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不。它在右边。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符合语境，所以选</a:t>
            </a: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 </a:t>
            </a:r>
            <a:endParaRPr lang="en-US" altLang="zh-CN" sz="25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833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1674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6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getting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9732" y="2132856"/>
            <a:ext cx="11485848" cy="3017236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all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Building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is on its left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right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I find Building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建筑物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see that big clock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630710" y="729027"/>
            <a:ext cx="425116" cy="6206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600" dirty="0"/>
              <a:t>A</a:t>
            </a:r>
            <a:endParaRPr lang="zh-CN" altLang="en-US" sz="2600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5146829"/>
            <a:ext cx="11485848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对于别人的感谢，通常用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“You’re welcome.”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“Not at all.”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回应，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 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“Not at all</a:t>
            </a:r>
            <a:r>
              <a:rPr lang="en-US" altLang="zh-CN" sz="2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不用谢。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符合语境，所以选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 </a:t>
            </a:r>
            <a:endParaRPr lang="en-US" altLang="zh-CN" sz="26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5396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1161</Words>
  <Application>Microsoft Office PowerPoint</Application>
  <PresentationFormat>自定义</PresentationFormat>
  <Paragraphs>97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0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370</cp:revision>
  <dcterms:created xsi:type="dcterms:W3CDTF">2020-11-06T05:24:00Z</dcterms:created>
  <dcterms:modified xsi:type="dcterms:W3CDTF">2025-06-30T08:14:20Z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